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63" r:id="rId2"/>
    <p:sldId id="388" r:id="rId3"/>
    <p:sldId id="564" r:id="rId4"/>
    <p:sldId id="562" r:id="rId5"/>
    <p:sldId id="544" r:id="rId6"/>
    <p:sldId id="545" r:id="rId7"/>
    <p:sldId id="546" r:id="rId8"/>
    <p:sldId id="548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lia Patino Echeverri, Ph.D." initials="DPE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8047"/>
    <a:srgbClr val="94B6D2"/>
    <a:srgbClr val="FF0000"/>
    <a:srgbClr val="4E8F00"/>
    <a:srgbClr val="AC1B1F"/>
    <a:srgbClr val="7D99B1"/>
    <a:srgbClr val="840084"/>
    <a:srgbClr val="00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41" autoAdjust="0"/>
    <p:restoredTop sz="96735" autoAdjust="0"/>
  </p:normalViewPr>
  <p:slideViewPr>
    <p:cSldViewPr snapToGrid="0" snapToObjects="1">
      <p:cViewPr varScale="1">
        <p:scale>
          <a:sx n="131" d="100"/>
          <a:sy n="131" d="100"/>
        </p:scale>
        <p:origin x="1224" y="184"/>
      </p:cViewPr>
      <p:guideLst>
        <p:guide orient="horz" pos="2160"/>
        <p:guide pos="2880"/>
      </p:guideLst>
    </p:cSldViewPr>
  </p:slideViewPr>
  <p:notesTextViewPr>
    <p:cViewPr>
      <p:scale>
        <a:sx n="130" d="100"/>
        <a:sy n="13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08308-7548-704C-A4CD-FE53C2F8CDCF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CDE4D-5A1D-ED48-8983-1CB43B3B38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85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DE4D-5A1D-ED48-8983-1CB43B3B38E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7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CDE4D-5A1D-ED48-8983-1CB43B3B38E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199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CDE4D-5A1D-ED48-8983-1CB43B3B38E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71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47676" y="4038600"/>
            <a:ext cx="6477000" cy="1828800"/>
          </a:xfr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kumimoji="0" lang="x-none" dirty="0"/>
              <a:t>Click to edit Master title style</a:t>
            </a:r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 hasCustomPrompt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 baseline="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/>
              <a:t>Nicholas School of Environment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9D7979AF-56A9-7346-9090-CFD0CBF29788}" type="datetimeFigureOut">
              <a:rPr lang="en-US" smtClean="0"/>
              <a:pPr/>
              <a:t>10/6/22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3594030" y="6213475"/>
            <a:ext cx="5619749" cy="43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endParaRPr lang="pt-BR" sz="1600" b="1" noProof="0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pt-BR" noProof="0" dirty="0"/>
              <a:t>Click </a:t>
            </a:r>
            <a:r>
              <a:rPr kumimoji="0" lang="pt-BR" noProof="0" dirty="0" err="1"/>
              <a:t>to</a:t>
            </a:r>
            <a:r>
              <a:rPr kumimoji="0" lang="pt-BR" noProof="0" dirty="0"/>
              <a:t> </a:t>
            </a:r>
            <a:r>
              <a:rPr kumimoji="0" lang="pt-BR" noProof="0" dirty="0" err="1"/>
              <a:t>edit</a:t>
            </a:r>
            <a:r>
              <a:rPr kumimoji="0" lang="pt-BR" noProof="0" dirty="0"/>
              <a:t> Master </a:t>
            </a:r>
            <a:r>
              <a:rPr kumimoji="0" lang="pt-BR" noProof="0" dirty="0" err="1"/>
              <a:t>title</a:t>
            </a:r>
            <a:r>
              <a:rPr kumimoji="0" lang="pt-BR" noProof="0" dirty="0"/>
              <a:t> </a:t>
            </a:r>
            <a:r>
              <a:rPr kumimoji="0" lang="pt-BR" noProof="0" dirty="0" err="1"/>
              <a:t>style</a:t>
            </a:r>
            <a:endParaRPr kumimoji="0" lang="pt-BR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pt-BR" noProof="0"/>
              <a:t>Click to edit Master text styles</a:t>
            </a:r>
          </a:p>
          <a:p>
            <a:pPr lvl="1" eaLnBrk="1" latinLnBrk="0" hangingPunct="1"/>
            <a:r>
              <a:rPr lang="pt-BR" noProof="0"/>
              <a:t>Second level</a:t>
            </a:r>
          </a:p>
          <a:p>
            <a:pPr lvl="2" eaLnBrk="1" latinLnBrk="0" hangingPunct="1"/>
            <a:r>
              <a:rPr lang="pt-BR" noProof="0"/>
              <a:t>Third level</a:t>
            </a:r>
          </a:p>
          <a:p>
            <a:pPr lvl="3" eaLnBrk="1" latinLnBrk="0" hangingPunct="1"/>
            <a:r>
              <a:rPr lang="pt-BR" noProof="0"/>
              <a:t>Fourth level</a:t>
            </a:r>
          </a:p>
          <a:p>
            <a:pPr lvl="4" eaLnBrk="1" latinLnBrk="0" hangingPunct="1"/>
            <a:r>
              <a:rPr lang="pt-BR" noProof="0"/>
              <a:t>Fifth level</a:t>
            </a:r>
            <a:endParaRPr kumimoji="0"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rgbClr val="0070C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6349"/>
            <a:ext cx="8153400" cy="990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149" y="280799"/>
            <a:ext cx="8153400" cy="86995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rgbClr val="0070C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x-none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 noProof="0" dirty="0"/>
              <a:t>Click </a:t>
            </a:r>
            <a:r>
              <a:rPr kumimoji="0" lang="pt-BR" noProof="0" dirty="0" err="1"/>
              <a:t>to</a:t>
            </a:r>
            <a:r>
              <a:rPr kumimoji="0" lang="pt-BR" noProof="0" dirty="0"/>
              <a:t> </a:t>
            </a:r>
            <a:r>
              <a:rPr kumimoji="0" lang="pt-BR" noProof="0" dirty="0" err="1"/>
              <a:t>edit</a:t>
            </a:r>
            <a:r>
              <a:rPr kumimoji="0" lang="pt-BR" noProof="0" dirty="0"/>
              <a:t> Master </a:t>
            </a:r>
            <a:r>
              <a:rPr kumimoji="0" lang="pt-BR" noProof="0" dirty="0" err="1"/>
              <a:t>text</a:t>
            </a:r>
            <a:r>
              <a:rPr kumimoji="0" lang="pt-BR" noProof="0" dirty="0"/>
              <a:t> </a:t>
            </a:r>
            <a:r>
              <a:rPr kumimoji="0" lang="pt-BR" noProof="0" dirty="0" err="1"/>
              <a:t>styles</a:t>
            </a:r>
            <a:endParaRPr kumimoji="0" lang="pt-BR" noProof="0" dirty="0"/>
          </a:p>
          <a:p>
            <a:pPr lvl="1" eaLnBrk="1" latinLnBrk="0" hangingPunct="1"/>
            <a:r>
              <a:rPr kumimoji="0" lang="pt-BR" noProof="0" dirty="0" err="1"/>
              <a:t>Second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  <a:p>
            <a:pPr lvl="2" eaLnBrk="1" latinLnBrk="0" hangingPunct="1"/>
            <a:r>
              <a:rPr kumimoji="0" lang="pt-BR" noProof="0" dirty="0" err="1"/>
              <a:t>Third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  <a:p>
            <a:pPr lvl="3" eaLnBrk="1" latinLnBrk="0" hangingPunct="1"/>
            <a:r>
              <a:rPr kumimoji="0" lang="pt-BR" noProof="0" dirty="0" err="1"/>
              <a:t>Fourth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  <a:p>
            <a:pPr lvl="4" eaLnBrk="1" latinLnBrk="0" hangingPunct="1"/>
            <a:r>
              <a:rPr kumimoji="0" lang="pt-BR" noProof="0" dirty="0" err="1"/>
              <a:t>Fifth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D7979AF-56A9-7346-9090-CFD0CBF29788}" type="datetimeFigureOut">
              <a:rPr lang="en-US" smtClean="0"/>
              <a:pPr/>
              <a:t>10/6/22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rgbClr val="0070C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621" y="1828801"/>
            <a:ext cx="8818791" cy="3228974"/>
          </a:xfrm>
        </p:spPr>
        <p:txBody>
          <a:bodyPr>
            <a:normAutofit/>
          </a:bodyPr>
          <a:lstStyle/>
          <a:p>
            <a:pPr algn="ctr"/>
            <a:r>
              <a:rPr lang="pt-BR" dirty="0" err="1"/>
              <a:t>Modeling</a:t>
            </a:r>
            <a:r>
              <a:rPr lang="pt-BR" dirty="0"/>
              <a:t> for </a:t>
            </a:r>
            <a:r>
              <a:rPr lang="pt-BR" dirty="0" err="1"/>
              <a:t>energy</a:t>
            </a:r>
            <a:r>
              <a:rPr lang="pt-BR" dirty="0"/>
              <a:t> systems</a:t>
            </a:r>
            <a:br>
              <a:rPr lang="pt-BR" dirty="0"/>
            </a:br>
            <a:br>
              <a:rPr lang="pt-BR" dirty="0"/>
            </a:br>
            <a:r>
              <a:rPr lang="pt-BR" cap="none" dirty="0" err="1"/>
              <a:t>Lab</a:t>
            </a:r>
            <a:r>
              <a:rPr lang="pt-BR" cap="none" dirty="0"/>
              <a:t> 5</a:t>
            </a:r>
            <a:r>
              <a:rPr lang="pt-BR" dirty="0"/>
              <a:t>- </a:t>
            </a:r>
            <a:r>
              <a:rPr lang="pt-BR" cap="none" dirty="0"/>
              <a:t>Loops </a:t>
            </a:r>
            <a:r>
              <a:rPr lang="pt-BR" cap="none" dirty="0" err="1"/>
              <a:t>and</a:t>
            </a:r>
            <a:r>
              <a:rPr lang="pt-BR" cap="none" dirty="0"/>
              <a:t> </a:t>
            </a:r>
            <a:r>
              <a:rPr lang="pt-BR" cap="none" dirty="0" err="1"/>
              <a:t>If</a:t>
            </a:r>
            <a:r>
              <a:rPr lang="pt-BR" cap="none" dirty="0"/>
              <a:t> </a:t>
            </a:r>
            <a:r>
              <a:rPr lang="pt-BR" cap="none" dirty="0" err="1"/>
              <a:t>statements</a:t>
            </a:r>
            <a:r>
              <a:rPr lang="pt-BR" cap="none" dirty="0"/>
              <a:t> in  Python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8268" y="6185877"/>
            <a:ext cx="1182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Fall 2022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7939" y="4952001"/>
            <a:ext cx="8736473" cy="1031875"/>
          </a:xfrm>
        </p:spPr>
        <p:txBody>
          <a:bodyPr/>
          <a:lstStyle/>
          <a:p>
            <a:pPr algn="ctr"/>
            <a:r>
              <a:rPr lang="en-US" dirty="0">
                <a:latin typeface="Tw Cen MT" charset="0"/>
              </a:rPr>
              <a:t>Prof. Luana Medeiros </a:t>
            </a:r>
            <a:r>
              <a:rPr lang="en-US" dirty="0" err="1">
                <a:latin typeface="Tw Cen MT" charset="0"/>
              </a:rPr>
              <a:t>Marangon</a:t>
            </a:r>
            <a:r>
              <a:rPr lang="en-US" dirty="0">
                <a:latin typeface="Tw Cen MT" charset="0"/>
              </a:rPr>
              <a:t> Lima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27889" y="6031989"/>
            <a:ext cx="6716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Master of Environmental Management Program </a:t>
            </a:r>
          </a:p>
          <a:p>
            <a:pPr algn="ctr"/>
            <a:r>
              <a:rPr lang="en-US" sz="2000" dirty="0"/>
              <a:t>Nicholas School of the Environment - Duke University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870" y="282063"/>
            <a:ext cx="1879522" cy="13309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4392" y="282063"/>
            <a:ext cx="3083238" cy="134891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/>
          <a:srcRect l="13527" r="13527"/>
          <a:stretch/>
        </p:blipFill>
        <p:spPr>
          <a:xfrm>
            <a:off x="6147630" y="282063"/>
            <a:ext cx="1879522" cy="132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972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7741D-1A66-3C43-97A0-DB7A1CCD1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70FA5-B0E1-4741-8289-4F1963AB784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Quiz #4</a:t>
            </a:r>
          </a:p>
          <a:p>
            <a:r>
              <a:rPr lang="en-US" dirty="0"/>
              <a:t>Look at Lab 04 Solution</a:t>
            </a:r>
          </a:p>
          <a:p>
            <a:r>
              <a:rPr lang="en-US" dirty="0"/>
              <a:t>Look at script from L10 – </a:t>
            </a:r>
            <a:r>
              <a:rPr lang="en-US" dirty="0" err="1"/>
              <a:t>pd.merge</a:t>
            </a:r>
            <a:r>
              <a:rPr lang="en-US" dirty="0"/>
              <a:t>(), </a:t>
            </a:r>
            <a:r>
              <a:rPr lang="en-US" dirty="0" err="1"/>
              <a:t>pd.concat</a:t>
            </a:r>
            <a:r>
              <a:rPr lang="en-US" dirty="0"/>
              <a:t>(), </a:t>
            </a:r>
            <a:r>
              <a:rPr lang="en-US" dirty="0" err="1"/>
              <a:t>pd.rank</a:t>
            </a:r>
            <a:r>
              <a:rPr lang="en-US" dirty="0"/>
              <a:t>() and </a:t>
            </a:r>
            <a:r>
              <a:rPr lang="en-US" dirty="0" err="1"/>
              <a:t>pd.drop</a:t>
            </a:r>
            <a:r>
              <a:rPr lang="en-US" dirty="0"/>
              <a:t>(). Discuss the “how” argument of </a:t>
            </a:r>
            <a:r>
              <a:rPr lang="en-US" dirty="0" err="1"/>
              <a:t>pd.merge</a:t>
            </a:r>
            <a:r>
              <a:rPr lang="en-US" dirty="0"/>
              <a:t>()</a:t>
            </a:r>
          </a:p>
          <a:p>
            <a:r>
              <a:rPr lang="en-US" dirty="0"/>
              <a:t>Look at for/if structure</a:t>
            </a:r>
          </a:p>
          <a:p>
            <a:r>
              <a:rPr lang="en-US" dirty="0"/>
              <a:t>A4 Q&amp;A</a:t>
            </a:r>
          </a:p>
        </p:txBody>
      </p:sp>
    </p:spTree>
    <p:extLst>
      <p:ext uri="{BB962C8B-B14F-4D97-AF65-F5344CB8AC3E}">
        <p14:creationId xmlns:p14="http://schemas.microsoft.com/office/powerpoint/2010/main" val="148113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E32D8C-7527-002D-C2DC-2E52C2CAE6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2423F3-EB48-DCE3-B0B2-A4917990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 and Ifs</a:t>
            </a:r>
          </a:p>
        </p:txBody>
      </p:sp>
    </p:spTree>
    <p:extLst>
      <p:ext uri="{BB962C8B-B14F-4D97-AF65-F5344CB8AC3E}">
        <p14:creationId xmlns:p14="http://schemas.microsoft.com/office/powerpoint/2010/main" val="3673851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3CC00-8902-1043-A354-08FBC5461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loops in </a:t>
            </a:r>
            <a:r>
              <a:rPr lang="en-US" dirty="0" err="1"/>
              <a:t>Pyhton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35774-E401-D74E-8663-8F2716BDBC0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Used when you need to iterate over an index</a:t>
            </a:r>
          </a:p>
          <a:p>
            <a:r>
              <a:rPr lang="en-US" dirty="0"/>
              <a:t>Structure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for </a:t>
            </a:r>
            <a:r>
              <a:rPr lang="en-US" dirty="0"/>
              <a:t>counter </a:t>
            </a:r>
            <a:r>
              <a:rPr lang="en-US" dirty="0">
                <a:solidFill>
                  <a:srgbClr val="0070C0"/>
                </a:solidFill>
              </a:rPr>
              <a:t>in</a:t>
            </a:r>
            <a:r>
              <a:rPr lang="en-US" dirty="0"/>
              <a:t> set/range</a:t>
            </a:r>
            <a:r>
              <a:rPr lang="en-US" b="1" dirty="0">
                <a:solidFill>
                  <a:srgbClr val="0070C0"/>
                </a:solidFill>
              </a:rPr>
              <a:t>:</a:t>
            </a:r>
          </a:p>
          <a:p>
            <a:pPr marL="365760" lvl="1" indent="0">
              <a:buNone/>
            </a:pPr>
            <a:r>
              <a:rPr lang="en-US" sz="2900" dirty="0"/>
              <a:t>statements</a:t>
            </a:r>
          </a:p>
          <a:p>
            <a:pPr marL="365760" lvl="1" indent="0">
              <a:buNone/>
            </a:pPr>
            <a:r>
              <a:rPr lang="en-US" sz="2900" dirty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571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FEAF-3A9B-D74C-86F2-8A6C174A7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 FOR structure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5F3C8-2D3F-BA4A-AF3E-CBA531DF3A0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625575" y="2031224"/>
            <a:ext cx="3068997" cy="1651423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for</a:t>
            </a:r>
            <a:r>
              <a:rPr lang="en-US" sz="3200" dirty="0"/>
              <a:t> </a:t>
            </a:r>
            <a:r>
              <a:rPr lang="en-US" sz="3200" i="1" dirty="0" err="1"/>
              <a:t>i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in</a:t>
            </a:r>
            <a:r>
              <a:rPr lang="en-US" sz="3200" dirty="0"/>
              <a:t> </a:t>
            </a:r>
            <a:r>
              <a:rPr lang="en-US" sz="3200" i="1" dirty="0"/>
              <a:t>sequence 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</a:p>
          <a:p>
            <a:pPr marL="0" indent="0">
              <a:buNone/>
            </a:pPr>
            <a:r>
              <a:rPr lang="en-US" sz="3200" i="1" dirty="0"/>
              <a:t>    statements</a:t>
            </a:r>
            <a:endParaRPr lang="en-US" sz="3200" dirty="0"/>
          </a:p>
          <a:p>
            <a:pPr marL="0" indent="0">
              <a:buNone/>
            </a:pP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7CF0C6-3FEC-2449-BD86-DAEC3D162E07}"/>
              </a:ext>
            </a:extLst>
          </p:cNvPr>
          <p:cNvSpPr/>
          <p:nvPr/>
        </p:nvSpPr>
        <p:spPr>
          <a:xfrm>
            <a:off x="3980072" y="3795639"/>
            <a:ext cx="4254034" cy="1877437"/>
          </a:xfrm>
          <a:prstGeom prst="rect">
            <a:avLst/>
          </a:prstGeom>
          <a:ln w="28575">
            <a:noFill/>
          </a:ln>
        </p:spPr>
        <p:txBody>
          <a:bodyPr wrap="square">
            <a:spAutoFit/>
          </a:bodyPr>
          <a:lstStyle/>
          <a:p>
            <a:pPr algn="ctr">
              <a:buClr>
                <a:schemeClr val="accent2"/>
              </a:buClr>
              <a:buSzPct val="60000"/>
            </a:pPr>
            <a:r>
              <a:rPr lang="en-US" sz="2900" i="1" dirty="0">
                <a:solidFill>
                  <a:srgbClr val="DD8047"/>
                </a:solidFill>
              </a:rPr>
              <a:t>sequence</a:t>
            </a:r>
            <a:r>
              <a:rPr lang="en-US" sz="2900" dirty="0">
                <a:solidFill>
                  <a:srgbClr val="DD8047"/>
                </a:solidFill>
              </a:rPr>
              <a:t> can be: </a:t>
            </a:r>
          </a:p>
          <a:p>
            <a:pPr marL="914400" lvl="1">
              <a:buClr>
                <a:schemeClr val="accent2"/>
              </a:buClr>
              <a:buSzPct val="60000"/>
            </a:pPr>
            <a:r>
              <a:rPr lang="en-US" sz="2900" dirty="0">
                <a:solidFill>
                  <a:srgbClr val="DD8047"/>
                </a:solidFill>
              </a:rPr>
              <a:t>a list, </a:t>
            </a:r>
          </a:p>
          <a:p>
            <a:pPr marL="914400" lvl="1">
              <a:buClr>
                <a:schemeClr val="accent2"/>
              </a:buClr>
              <a:buSzPct val="60000"/>
            </a:pPr>
            <a:r>
              <a:rPr lang="en-US" sz="2900" dirty="0">
                <a:solidFill>
                  <a:srgbClr val="DD8047"/>
                </a:solidFill>
              </a:rPr>
              <a:t>a range of numbers, </a:t>
            </a:r>
          </a:p>
          <a:p>
            <a:pPr marL="914400" lvl="1">
              <a:buClr>
                <a:schemeClr val="accent2"/>
              </a:buClr>
              <a:buSzPct val="60000"/>
            </a:pPr>
            <a:r>
              <a:rPr lang="en-US" sz="2900" dirty="0">
                <a:solidFill>
                  <a:srgbClr val="DD8047"/>
                </a:solidFill>
              </a:rPr>
              <a:t>a string, </a:t>
            </a:r>
            <a:r>
              <a:rPr lang="en-US" sz="2900" dirty="0" err="1">
                <a:solidFill>
                  <a:srgbClr val="DD8047"/>
                </a:solidFill>
              </a:rPr>
              <a:t>etc</a:t>
            </a:r>
            <a:endParaRPr lang="en-US" sz="2900" dirty="0">
              <a:solidFill>
                <a:srgbClr val="DD8047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26D387A-42DA-2244-9EE3-1B43C3BE135F}"/>
              </a:ext>
            </a:extLst>
          </p:cNvPr>
          <p:cNvCxnSpPr>
            <a:cxnSpLocks/>
          </p:cNvCxnSpPr>
          <p:nvPr/>
        </p:nvCxnSpPr>
        <p:spPr>
          <a:xfrm>
            <a:off x="5248802" y="2605476"/>
            <a:ext cx="560070" cy="1207963"/>
          </a:xfrm>
          <a:prstGeom prst="straightConnector1">
            <a:avLst/>
          </a:prstGeom>
          <a:ln w="38100">
            <a:solidFill>
              <a:srgbClr val="DD80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1100E0-D1C5-0E4E-9D3E-35DEEEE0061B}"/>
              </a:ext>
            </a:extLst>
          </p:cNvPr>
          <p:cNvCxnSpPr>
            <a:cxnSpLocks/>
          </p:cNvCxnSpPr>
          <p:nvPr/>
        </p:nvCxnSpPr>
        <p:spPr>
          <a:xfrm flipH="1">
            <a:off x="2437022" y="2477216"/>
            <a:ext cx="778935" cy="873963"/>
          </a:xfrm>
          <a:prstGeom prst="straightConnector1">
            <a:avLst/>
          </a:prstGeom>
          <a:ln w="38100">
            <a:solidFill>
              <a:srgbClr val="DD80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A46A45E-62D0-6541-9CF5-CB501D20051F}"/>
              </a:ext>
            </a:extLst>
          </p:cNvPr>
          <p:cNvSpPr/>
          <p:nvPr/>
        </p:nvSpPr>
        <p:spPr>
          <a:xfrm>
            <a:off x="863444" y="3309772"/>
            <a:ext cx="2007281" cy="5386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900" i="1" dirty="0" err="1">
                <a:solidFill>
                  <a:srgbClr val="DD8047"/>
                </a:solidFill>
              </a:rPr>
              <a:t>i</a:t>
            </a:r>
            <a:r>
              <a:rPr lang="en-US" sz="2900" i="1" dirty="0">
                <a:solidFill>
                  <a:srgbClr val="DD8047"/>
                </a:solidFill>
              </a:rPr>
              <a:t> is a counter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860515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FEAF-3A9B-D74C-86F2-8A6C174A7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 WHILE structure in Python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5AD436-FF8B-9341-A463-AABF03649B44}"/>
              </a:ext>
            </a:extLst>
          </p:cNvPr>
          <p:cNvSpPr txBox="1">
            <a:spLocks/>
          </p:cNvSpPr>
          <p:nvPr/>
        </p:nvSpPr>
        <p:spPr>
          <a:xfrm>
            <a:off x="2710857" y="2004482"/>
            <a:ext cx="3722285" cy="205316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>
            <a:normAutofit lnSpcReduction="1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buFont typeface="Wingdings"/>
              <a:buNone/>
            </a:pPr>
            <a:r>
              <a:rPr lang="en-US" dirty="0" err="1"/>
              <a:t>i</a:t>
            </a:r>
            <a:r>
              <a:rPr lang="en-US" dirty="0"/>
              <a:t> = start</a:t>
            </a:r>
          </a:p>
          <a:p>
            <a:pPr marL="0" indent="0" defTabSz="914400">
              <a:buFont typeface="Wingdings"/>
              <a:buNone/>
            </a:pPr>
            <a:r>
              <a:rPr lang="en-US" dirty="0">
                <a:solidFill>
                  <a:srgbClr val="0070C0"/>
                </a:solidFill>
              </a:rPr>
              <a:t>while</a:t>
            </a:r>
            <a:r>
              <a:rPr lang="en-US" dirty="0"/>
              <a:t> condition </a:t>
            </a:r>
            <a:r>
              <a:rPr lang="en-US" dirty="0">
                <a:solidFill>
                  <a:srgbClr val="0070C0"/>
                </a:solidFill>
              </a:rPr>
              <a:t>:</a:t>
            </a:r>
          </a:p>
          <a:p>
            <a:pPr marL="0" indent="0" defTabSz="914400">
              <a:buFont typeface="Wingdings"/>
              <a:buNone/>
            </a:pPr>
            <a:r>
              <a:rPr lang="en-US" i="1" dirty="0"/>
              <a:t>    	statements</a:t>
            </a:r>
            <a:r>
              <a:rPr lang="en-US" dirty="0"/>
              <a:t>	</a:t>
            </a:r>
          </a:p>
          <a:p>
            <a:pPr marL="0" indent="0" defTabSz="914400">
              <a:buFont typeface="Wingdings"/>
              <a:buNone/>
            </a:pPr>
            <a:r>
              <a:rPr lang="en-US" dirty="0"/>
              <a:t>	</a:t>
            </a:r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dirty="0" err="1"/>
              <a:t>i</a:t>
            </a:r>
            <a:r>
              <a:rPr lang="en-US" dirty="0"/>
              <a:t> +1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AA18CD-4E31-0649-9EA3-C3F1F3A1470B}"/>
              </a:ext>
            </a:extLst>
          </p:cNvPr>
          <p:cNvCxnSpPr>
            <a:cxnSpLocks/>
          </p:cNvCxnSpPr>
          <p:nvPr/>
        </p:nvCxnSpPr>
        <p:spPr>
          <a:xfrm flipH="1">
            <a:off x="1931922" y="2417877"/>
            <a:ext cx="778935" cy="873963"/>
          </a:xfrm>
          <a:prstGeom prst="straightConnector1">
            <a:avLst/>
          </a:prstGeom>
          <a:ln w="38100">
            <a:solidFill>
              <a:srgbClr val="DD80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5DA956F-3E32-A543-A346-678EE6767890}"/>
              </a:ext>
            </a:extLst>
          </p:cNvPr>
          <p:cNvSpPr/>
          <p:nvPr/>
        </p:nvSpPr>
        <p:spPr>
          <a:xfrm>
            <a:off x="358344" y="3250433"/>
            <a:ext cx="2007281" cy="5386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900" i="1" dirty="0" err="1">
                <a:solidFill>
                  <a:srgbClr val="DD8047"/>
                </a:solidFill>
              </a:rPr>
              <a:t>i</a:t>
            </a:r>
            <a:r>
              <a:rPr lang="en-US" sz="2900" i="1" dirty="0">
                <a:solidFill>
                  <a:srgbClr val="DD8047"/>
                </a:solidFill>
              </a:rPr>
              <a:t> is a counter</a:t>
            </a:r>
            <a:endParaRPr lang="en-US" sz="29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4D1FEDB-DF3C-4E48-A70C-5F14AD5726CC}"/>
              </a:ext>
            </a:extLst>
          </p:cNvPr>
          <p:cNvCxnSpPr>
            <a:cxnSpLocks/>
          </p:cNvCxnSpPr>
          <p:nvPr/>
        </p:nvCxnSpPr>
        <p:spPr>
          <a:xfrm flipH="1">
            <a:off x="2798722" y="3968969"/>
            <a:ext cx="778935" cy="873963"/>
          </a:xfrm>
          <a:prstGeom prst="straightConnector1">
            <a:avLst/>
          </a:prstGeom>
          <a:ln w="38100">
            <a:solidFill>
              <a:srgbClr val="DD80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8125F1F-EAF1-DB44-9D2C-8413B58794B9}"/>
              </a:ext>
            </a:extLst>
          </p:cNvPr>
          <p:cNvSpPr/>
          <p:nvPr/>
        </p:nvSpPr>
        <p:spPr>
          <a:xfrm>
            <a:off x="1145134" y="4621598"/>
            <a:ext cx="1532792" cy="5386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900" i="1" dirty="0">
                <a:solidFill>
                  <a:srgbClr val="DD8047"/>
                </a:solidFill>
              </a:rPr>
              <a:t>increment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3708143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FEAF-3A9B-D74C-86F2-8A6C174A7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statement in Python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AA0BF00-8FAE-6747-AFDD-AD0BCB198D42}"/>
              </a:ext>
            </a:extLst>
          </p:cNvPr>
          <p:cNvSpPr txBox="1">
            <a:spLocks/>
          </p:cNvSpPr>
          <p:nvPr/>
        </p:nvSpPr>
        <p:spPr>
          <a:xfrm>
            <a:off x="849715" y="2154677"/>
            <a:ext cx="3722285" cy="278553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buFont typeface="Wingdings"/>
              <a:buNone/>
            </a:pPr>
            <a:r>
              <a:rPr lang="en-US" dirty="0">
                <a:solidFill>
                  <a:srgbClr val="0070C0"/>
                </a:solidFill>
              </a:rPr>
              <a:t>if </a:t>
            </a:r>
            <a:r>
              <a:rPr lang="en-US" dirty="0"/>
              <a:t>condition 1</a:t>
            </a:r>
            <a:r>
              <a:rPr lang="en-US" dirty="0">
                <a:solidFill>
                  <a:srgbClr val="0070C0"/>
                </a:solidFill>
              </a:rPr>
              <a:t> :</a:t>
            </a:r>
            <a:endParaRPr lang="en-US" dirty="0"/>
          </a:p>
          <a:p>
            <a:pPr marL="0" indent="0" defTabSz="914400">
              <a:buFont typeface="Wingdings"/>
              <a:buNone/>
            </a:pPr>
            <a:r>
              <a:rPr lang="en-US" i="1" dirty="0"/>
              <a:t>    statements</a:t>
            </a:r>
          </a:p>
          <a:p>
            <a:pPr marL="0" indent="0" defTabSz="914400">
              <a:buNone/>
            </a:pPr>
            <a:r>
              <a:rPr lang="en-US" i="1" dirty="0" err="1">
                <a:solidFill>
                  <a:srgbClr val="0070C0"/>
                </a:solidFill>
              </a:rPr>
              <a:t>elif</a:t>
            </a:r>
            <a:r>
              <a:rPr lang="en-US" i="1" dirty="0"/>
              <a:t> condition 2 </a:t>
            </a:r>
            <a:r>
              <a:rPr lang="en-US" i="1" dirty="0">
                <a:solidFill>
                  <a:srgbClr val="0070C0"/>
                </a:solidFill>
              </a:rPr>
              <a:t>:</a:t>
            </a:r>
          </a:p>
          <a:p>
            <a:pPr marL="0" indent="0" defTabSz="914400">
              <a:buNone/>
            </a:pPr>
            <a:r>
              <a:rPr lang="en-US" i="1" dirty="0"/>
              <a:t>    statements</a:t>
            </a:r>
          </a:p>
          <a:p>
            <a:pPr marL="0" indent="0" defTabSz="914400">
              <a:buNone/>
            </a:pPr>
            <a:r>
              <a:rPr lang="en-US" dirty="0">
                <a:solidFill>
                  <a:srgbClr val="0070C0"/>
                </a:solidFill>
              </a:rPr>
              <a:t>else: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D3CDF7-E843-FE0C-E1F4-F5B833446975}"/>
              </a:ext>
            </a:extLst>
          </p:cNvPr>
          <p:cNvSpPr/>
          <p:nvPr/>
        </p:nvSpPr>
        <p:spPr>
          <a:xfrm>
            <a:off x="4689348" y="2936557"/>
            <a:ext cx="3646170" cy="984885"/>
          </a:xfrm>
          <a:prstGeom prst="rect">
            <a:avLst/>
          </a:prstGeom>
          <a:ln w="57150">
            <a:solidFill>
              <a:srgbClr val="DD8047"/>
            </a:solidFill>
          </a:ln>
        </p:spPr>
        <p:txBody>
          <a:bodyPr wrap="square">
            <a:spAutoFit/>
          </a:bodyPr>
          <a:lstStyle/>
          <a:p>
            <a:pPr algn="ctr">
              <a:buClr>
                <a:schemeClr val="accent2"/>
              </a:buClr>
              <a:buSzPct val="60000"/>
            </a:pPr>
            <a:r>
              <a:rPr lang="en-US" sz="2900" i="1" dirty="0">
                <a:solidFill>
                  <a:srgbClr val="DD8047"/>
                </a:solidFill>
              </a:rPr>
              <a:t>When checking for equality use double ==</a:t>
            </a:r>
            <a:endParaRPr lang="en-US" sz="2900" dirty="0">
              <a:solidFill>
                <a:srgbClr val="DD80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70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44CF6A2-E56B-7247-8B17-BB159CE14778}"/>
              </a:ext>
            </a:extLst>
          </p:cNvPr>
          <p:cNvSpPr/>
          <p:nvPr/>
        </p:nvSpPr>
        <p:spPr>
          <a:xfrm>
            <a:off x="2411730" y="2444115"/>
            <a:ext cx="4297680" cy="984885"/>
          </a:xfrm>
          <a:prstGeom prst="rect">
            <a:avLst/>
          </a:prstGeom>
          <a:ln w="57150">
            <a:solidFill>
              <a:srgbClr val="DD8047"/>
            </a:solidFill>
          </a:ln>
        </p:spPr>
        <p:txBody>
          <a:bodyPr wrap="square">
            <a:spAutoFit/>
          </a:bodyPr>
          <a:lstStyle/>
          <a:p>
            <a:pPr algn="ctr">
              <a:buClr>
                <a:schemeClr val="accent2"/>
              </a:buClr>
              <a:buSzPct val="60000"/>
            </a:pPr>
            <a:r>
              <a:rPr lang="en-US" sz="2900" i="1" dirty="0">
                <a:solidFill>
                  <a:srgbClr val="DD8047"/>
                </a:solidFill>
              </a:rPr>
              <a:t>Don’t forget the colon “:” in the end of the if statements!</a:t>
            </a:r>
            <a:endParaRPr lang="en-US" sz="2900" dirty="0">
              <a:solidFill>
                <a:srgbClr val="DD8047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E6B143-4245-6940-9187-A9EA88A8B2A3}"/>
              </a:ext>
            </a:extLst>
          </p:cNvPr>
          <p:cNvSpPr/>
          <p:nvPr/>
        </p:nvSpPr>
        <p:spPr>
          <a:xfrm>
            <a:off x="2411730" y="3811013"/>
            <a:ext cx="4297680" cy="984885"/>
          </a:xfrm>
          <a:prstGeom prst="rect">
            <a:avLst/>
          </a:prstGeom>
          <a:ln w="57150">
            <a:solidFill>
              <a:srgbClr val="DD8047"/>
            </a:solidFill>
          </a:ln>
        </p:spPr>
        <p:txBody>
          <a:bodyPr wrap="square">
            <a:spAutoFit/>
          </a:bodyPr>
          <a:lstStyle/>
          <a:p>
            <a:pPr algn="ctr">
              <a:buClr>
                <a:schemeClr val="accent2"/>
              </a:buClr>
              <a:buSzPct val="60000"/>
            </a:pPr>
            <a:r>
              <a:rPr lang="en-US" sz="2900" i="1" dirty="0">
                <a:solidFill>
                  <a:srgbClr val="DD8047"/>
                </a:solidFill>
              </a:rPr>
              <a:t>To exit the loop you undo the tab</a:t>
            </a:r>
            <a:endParaRPr lang="en-US" sz="2900" dirty="0">
              <a:solidFill>
                <a:srgbClr val="DD8047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08D730-37AA-23C0-E069-C1F076218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Important!</a:t>
            </a:r>
          </a:p>
        </p:txBody>
      </p:sp>
    </p:spTree>
    <p:extLst>
      <p:ext uri="{BB962C8B-B14F-4D97-AF65-F5344CB8AC3E}">
        <p14:creationId xmlns:p14="http://schemas.microsoft.com/office/powerpoint/2010/main" val="635779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_ARQ_CEC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Theme_ARQ_CECE.thmx</Template>
  <TotalTime>31261</TotalTime>
  <Words>223</Words>
  <Application>Microsoft Macintosh PowerPoint</Application>
  <PresentationFormat>On-screen Show (4:3)</PresentationFormat>
  <Paragraphs>46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Tw Cen MT</vt:lpstr>
      <vt:lpstr>Wingdings</vt:lpstr>
      <vt:lpstr>Wingdings 2</vt:lpstr>
      <vt:lpstr>Theme_ARQ_CECE</vt:lpstr>
      <vt:lpstr>Modeling for energy systems  Lab 5- Loops and If statements in  Python</vt:lpstr>
      <vt:lpstr>Agenda</vt:lpstr>
      <vt:lpstr>Loops and Ifs</vt:lpstr>
      <vt:lpstr>For loops in Pyhton</vt:lpstr>
      <vt:lpstr>Loop FOR structure in Python</vt:lpstr>
      <vt:lpstr>Loop WHILE structure in Python</vt:lpstr>
      <vt:lpstr>If statement in Python</vt:lpstr>
      <vt:lpstr>Important!</vt:lpstr>
    </vt:vector>
  </TitlesOfParts>
  <Company>The University of Texas at Austin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 MATLAB</dc:title>
  <dc:creator>Anderson Queiroz</dc:creator>
  <cp:lastModifiedBy>Luana Marangon</cp:lastModifiedBy>
  <cp:revision>415</cp:revision>
  <cp:lastPrinted>2018-01-12T02:50:27Z</cp:lastPrinted>
  <dcterms:created xsi:type="dcterms:W3CDTF">2014-03-11T16:51:16Z</dcterms:created>
  <dcterms:modified xsi:type="dcterms:W3CDTF">2022-10-06T15:05:07Z</dcterms:modified>
</cp:coreProperties>
</file>